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34"/>
  </p:notesMasterIdLst>
  <p:sldIdLst>
    <p:sldId id="256" r:id="rId2"/>
    <p:sldId id="277" r:id="rId3"/>
    <p:sldId id="287" r:id="rId4"/>
    <p:sldId id="284" r:id="rId5"/>
    <p:sldId id="286" r:id="rId6"/>
    <p:sldId id="285" r:id="rId7"/>
    <p:sldId id="288" r:id="rId8"/>
    <p:sldId id="279" r:id="rId9"/>
    <p:sldId id="257" r:id="rId10"/>
    <p:sldId id="261" r:id="rId11"/>
    <p:sldId id="262" r:id="rId12"/>
    <p:sldId id="280" r:id="rId13"/>
    <p:sldId id="281" r:id="rId14"/>
    <p:sldId id="282" r:id="rId15"/>
    <p:sldId id="283" r:id="rId16"/>
    <p:sldId id="278" r:id="rId17"/>
    <p:sldId id="270" r:id="rId18"/>
    <p:sldId id="258" r:id="rId19"/>
    <p:sldId id="263" r:id="rId20"/>
    <p:sldId id="264" r:id="rId21"/>
    <p:sldId id="265" r:id="rId22"/>
    <p:sldId id="266" r:id="rId23"/>
    <p:sldId id="259" r:id="rId24"/>
    <p:sldId id="267" r:id="rId25"/>
    <p:sldId id="268" r:id="rId26"/>
    <p:sldId id="260" r:id="rId27"/>
    <p:sldId id="271" r:id="rId28"/>
    <p:sldId id="272" r:id="rId29"/>
    <p:sldId id="276" r:id="rId30"/>
    <p:sldId id="273" r:id="rId31"/>
    <p:sldId id="275" r:id="rId32"/>
    <p:sldId id="274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5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7537B5-F422-4EC5-9CC0-1DEDF2C9856A}" type="datetimeFigureOut">
              <a:rPr lang="zh-CN" altLang="en-US" smtClean="0"/>
              <a:t>2021/12/26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81A4E-38BD-42F9-A0FB-977F2CC503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1543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81A4E-38BD-42F9-A0FB-977F2CC503A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143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 min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81A4E-38BD-42F9-A0FB-977F2CC503A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05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 min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81A4E-38BD-42F9-A0FB-977F2CC503A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794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 min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81A4E-38BD-42F9-A0FB-977F2CC503A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770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 min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81A4E-38BD-42F9-A0FB-977F2CC503A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633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 min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81A4E-38BD-42F9-A0FB-977F2CC503A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914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 min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81A4E-38BD-42F9-A0FB-977F2CC503A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358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1.5 min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81A4E-38BD-42F9-A0FB-977F2CC503A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787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 min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81A4E-38BD-42F9-A0FB-977F2CC503A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254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1.5 min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81A4E-38BD-42F9-A0FB-977F2CC503A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70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DA1FF-92F1-4A1A-AE3A-C0091FB29C4A}" type="datetimeFigureOut">
              <a:rPr lang="zh-CN" altLang="en-US" smtClean="0"/>
              <a:t>2021/12/26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20CEC-1DB0-4AA0-8F8E-CEA937F1D3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2146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DA1FF-92F1-4A1A-AE3A-C0091FB29C4A}" type="datetimeFigureOut">
              <a:rPr lang="zh-CN" altLang="en-US" smtClean="0"/>
              <a:t>2021/12/26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20CEC-1DB0-4AA0-8F8E-CEA937F1D3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87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DA1FF-92F1-4A1A-AE3A-C0091FB29C4A}" type="datetimeFigureOut">
              <a:rPr lang="zh-CN" altLang="en-US" smtClean="0"/>
              <a:t>2021/12/26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20CEC-1DB0-4AA0-8F8E-CEA937F1D3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1551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DA1FF-92F1-4A1A-AE3A-C0091FB29C4A}" type="datetimeFigureOut">
              <a:rPr lang="zh-CN" altLang="en-US" smtClean="0"/>
              <a:t>2021/12/26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20CEC-1DB0-4AA0-8F8E-CEA937F1D3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7970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DA1FF-92F1-4A1A-AE3A-C0091FB29C4A}" type="datetimeFigureOut">
              <a:rPr lang="zh-CN" altLang="en-US" smtClean="0"/>
              <a:t>2021/12/26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20CEC-1DB0-4AA0-8F8E-CEA937F1D3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2600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DA1FF-92F1-4A1A-AE3A-C0091FB29C4A}" type="datetimeFigureOut">
              <a:rPr lang="zh-CN" altLang="en-US" smtClean="0"/>
              <a:t>2021/12/26</a:t>
            </a:fld>
            <a:endParaRPr lang="zh-CN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20CEC-1DB0-4AA0-8F8E-CEA937F1D3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3615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DA1FF-92F1-4A1A-AE3A-C0091FB29C4A}" type="datetimeFigureOut">
              <a:rPr lang="zh-CN" altLang="en-US" smtClean="0"/>
              <a:t>2021/12/26</a:t>
            </a:fld>
            <a:endParaRPr lang="zh-CN" alt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20CEC-1DB0-4AA0-8F8E-CEA937F1D3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3332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DA1FF-92F1-4A1A-AE3A-C0091FB29C4A}" type="datetimeFigureOut">
              <a:rPr lang="zh-CN" altLang="en-US" smtClean="0"/>
              <a:t>2021/12/26</a:t>
            </a:fld>
            <a:endParaRPr lang="zh-CN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20CEC-1DB0-4AA0-8F8E-CEA937F1D3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378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DA1FF-92F1-4A1A-AE3A-C0091FB29C4A}" type="datetimeFigureOut">
              <a:rPr lang="zh-CN" altLang="en-US" smtClean="0"/>
              <a:t>2021/12/26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20CEC-1DB0-4AA0-8F8E-CEA937F1D3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8742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DA1FF-92F1-4A1A-AE3A-C0091FB29C4A}" type="datetimeFigureOut">
              <a:rPr lang="zh-CN" altLang="en-US" smtClean="0"/>
              <a:t>2021/12/26</a:t>
            </a:fld>
            <a:endParaRPr lang="zh-CN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20CEC-1DB0-4AA0-8F8E-CEA937F1D3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45771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DA1FF-92F1-4A1A-AE3A-C0091FB29C4A}" type="datetimeFigureOut">
              <a:rPr lang="zh-CN" altLang="en-US" smtClean="0"/>
              <a:t>2021/12/26</a:t>
            </a:fld>
            <a:endParaRPr lang="zh-CN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20CEC-1DB0-4AA0-8F8E-CEA937F1D3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9553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2CDA1FF-92F1-4A1A-AE3A-C0091FB29C4A}" type="datetimeFigureOut">
              <a:rPr lang="zh-CN" altLang="en-US" smtClean="0"/>
              <a:t>2021/12/26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02320CEC-1DB0-4AA0-8F8E-CEA937F1D3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5203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jpg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D886872-CFCF-448C-BBF5-8272EA4A83AC}"/>
              </a:ext>
            </a:extLst>
          </p:cNvPr>
          <p:cNvSpPr/>
          <p:nvPr/>
        </p:nvSpPr>
        <p:spPr>
          <a:xfrm>
            <a:off x="-13808" y="4251960"/>
            <a:ext cx="12205808" cy="1856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2F6CFAF-3913-4283-B111-060222E4E3D2}"/>
              </a:ext>
            </a:extLst>
          </p:cNvPr>
          <p:cNvSpPr/>
          <p:nvPr/>
        </p:nvSpPr>
        <p:spPr>
          <a:xfrm>
            <a:off x="-13807" y="749808"/>
            <a:ext cx="12219614" cy="35021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67E7619-026F-45EC-80C0-901F9EA173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608" y="1268862"/>
            <a:ext cx="10989196" cy="3429816"/>
          </a:xfrm>
        </p:spPr>
        <p:txBody>
          <a:bodyPr>
            <a:normAutofit/>
          </a:bodyPr>
          <a:lstStyle/>
          <a:p>
            <a:r>
              <a:rPr lang="en-US" altLang="zh-CN" sz="11500" dirty="0">
                <a:gradFill>
                  <a:gsLst>
                    <a:gs pos="0">
                      <a:schemeClr val="bg1">
                        <a:lumMod val="44000"/>
                        <a:lumOff val="56000"/>
                      </a:schemeClr>
                    </a:gs>
                    <a:gs pos="66000">
                      <a:srgbClr val="FFFFFF">
                        <a:alpha val="82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OthellooO!</a:t>
            </a:r>
            <a:endParaRPr lang="zh-CN" altLang="en-US" sz="11500" dirty="0">
              <a:gradFill>
                <a:gsLst>
                  <a:gs pos="0">
                    <a:schemeClr val="bg1">
                      <a:lumMod val="44000"/>
                      <a:lumOff val="56000"/>
                    </a:schemeClr>
                  </a:gs>
                  <a:gs pos="66000">
                    <a:srgbClr val="FFFFFF">
                      <a:alpha val="82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方正汉真广标简体" panose="02000000000000000000" pitchFamily="2" charset="-122"/>
              <a:ea typeface="方正汉真广标简体" panose="02000000000000000000" pitchFamily="2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15D6972-CEC9-4FE8-8A66-E58B5A5283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588" y="4339072"/>
            <a:ext cx="4349404" cy="413818"/>
          </a:xfrm>
        </p:spPr>
        <p:txBody>
          <a:bodyPr>
            <a:normAutofit/>
          </a:bodyPr>
          <a:lstStyle/>
          <a:p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CS102A 2021 Fall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 Final Project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方正汉真广标简体" panose="02000000000000000000" pitchFamily="2" charset="-122"/>
              <a:ea typeface="方正汉真广标简体" panose="02000000000000000000" pitchFamily="2" charset="-122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A2F25C8D-99A7-40FC-BEDF-F0B430FCB816}"/>
              </a:ext>
            </a:extLst>
          </p:cNvPr>
          <p:cNvSpPr txBox="1">
            <a:spLocks/>
          </p:cNvSpPr>
          <p:nvPr/>
        </p:nvSpPr>
        <p:spPr>
          <a:xfrm>
            <a:off x="9274810" y="6508190"/>
            <a:ext cx="2917190" cy="3498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1600" b="1" dirty="0">
                <a:solidFill>
                  <a:schemeClr val="tx1"/>
                </a:solidFill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By </a:t>
            </a:r>
            <a:r>
              <a:rPr lang="en-US" altLang="zh-CN" sz="1600" b="1" dirty="0" err="1">
                <a:solidFill>
                  <a:schemeClr val="tx1"/>
                </a:solidFill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Gralerfics</a:t>
            </a:r>
            <a:r>
              <a:rPr lang="en-US" altLang="zh-CN" sz="1600" b="1" dirty="0">
                <a:solidFill>
                  <a:schemeClr val="tx1"/>
                </a:solidFill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 &amp; </a:t>
            </a:r>
            <a:r>
              <a:rPr lang="en-US" altLang="zh-CN" sz="1600" b="1" dirty="0" err="1">
                <a:solidFill>
                  <a:schemeClr val="tx1"/>
                </a:solidFill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Maystern</a:t>
            </a:r>
            <a:endParaRPr lang="zh-CN" altLang="zh-CN" sz="1600" dirty="0">
              <a:solidFill>
                <a:schemeClr val="tx1"/>
              </a:solidFill>
              <a:latin typeface="方正汉真广标简体" panose="02000000000000000000" pitchFamily="2" charset="-122"/>
              <a:ea typeface="方正汉真广标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81353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2D59BE-2EC7-45BA-A02A-D34DD326F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2400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Section 3.1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Swing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Frames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7B40AA-948D-4F1F-907B-300747EC3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主窗口</a:t>
            </a:r>
            <a:endParaRPr lang="en-US" altLang="zh-CN" dirty="0">
              <a:latin typeface="方正汉真广标简体" panose="02000000000000000000" pitchFamily="2" charset="-122"/>
              <a:ea typeface="方正汉真广标简体" panose="02000000000000000000" pitchFamily="2" charset="-122"/>
            </a:endParaRPr>
          </a:p>
          <a:p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状态窗口</a:t>
            </a:r>
            <a:endParaRPr lang="en-US" altLang="zh-CN" dirty="0">
              <a:latin typeface="方正汉真广标简体" panose="02000000000000000000" pitchFamily="2" charset="-122"/>
              <a:ea typeface="方正汉真广标简体" panose="02000000000000000000" pitchFamily="2" charset="-122"/>
            </a:endParaRPr>
          </a:p>
          <a:p>
            <a:r>
              <a:rPr lang="en-US" altLang="zh-CN" dirty="0" err="1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ScrollPane</a:t>
            </a:r>
            <a:endParaRPr lang="en-US" altLang="zh-CN" dirty="0">
              <a:latin typeface="方正汉真广标简体" panose="02000000000000000000" pitchFamily="2" charset="-122"/>
              <a:ea typeface="方正汉真广标简体" panose="02000000000000000000" pitchFamily="2" charset="-122"/>
            </a:endParaRPr>
          </a:p>
          <a:p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玩家管理</a:t>
            </a: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/</a:t>
            </a: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选择</a:t>
            </a:r>
            <a:endParaRPr lang="en-US" altLang="zh-CN" dirty="0">
              <a:latin typeface="方正汉真广标简体" panose="02000000000000000000" pitchFamily="2" charset="-122"/>
              <a:ea typeface="方正汉真广标简体" panose="02000000000000000000" pitchFamily="2" charset="-122"/>
            </a:endParaRPr>
          </a:p>
          <a:p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存档管理</a:t>
            </a: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/</a:t>
            </a: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选择</a:t>
            </a:r>
            <a:endParaRPr lang="en-US" altLang="zh-CN" dirty="0">
              <a:latin typeface="方正汉真广标简体" panose="02000000000000000000" pitchFamily="2" charset="-122"/>
              <a:ea typeface="方正汉真广标简体" panose="02000000000000000000" pitchFamily="2" charset="-122"/>
            </a:endParaRPr>
          </a:p>
          <a:p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功能 </a:t>
            </a: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Dialogs</a:t>
            </a:r>
          </a:p>
          <a:p>
            <a:endParaRPr lang="zh-CN" altLang="en-US" dirty="0">
              <a:latin typeface="方正汉真广标简体" panose="02000000000000000000" pitchFamily="2" charset="-122"/>
              <a:ea typeface="方正汉真广标简体" panose="02000000000000000000" pitchFamily="2" charset="-122"/>
            </a:endParaRPr>
          </a:p>
        </p:txBody>
      </p:sp>
      <p:pic>
        <p:nvPicPr>
          <p:cNvPr id="5" name="图片 4" descr="图表&#10;&#10;描述已自动生成">
            <a:extLst>
              <a:ext uri="{FF2B5EF4-FFF2-40B4-BE49-F238E27FC236}">
                <a16:creationId xmlns:a16="http://schemas.microsoft.com/office/drawing/2014/main" id="{B5B46042-6AAF-48D0-93F6-91C9FD2DE8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" t="-40" r="1256" b="3707"/>
          <a:stretch/>
        </p:blipFill>
        <p:spPr>
          <a:xfrm>
            <a:off x="5499170" y="620400"/>
            <a:ext cx="3962400" cy="180699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3859AA2-94B1-492C-BC68-7D45FB876A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" t="-1" r="1766" b="2444"/>
          <a:stretch/>
        </p:blipFill>
        <p:spPr>
          <a:xfrm>
            <a:off x="6769279" y="1372601"/>
            <a:ext cx="3733628" cy="3703491"/>
          </a:xfrm>
          <a:prstGeom prst="rect">
            <a:avLst/>
          </a:prstGeom>
        </p:spPr>
      </p:pic>
      <p:pic>
        <p:nvPicPr>
          <p:cNvPr id="7" name="图片 6" descr="图片包含 应用程序&#10;&#10;描述已自动生成">
            <a:extLst>
              <a:ext uri="{FF2B5EF4-FFF2-40B4-BE49-F238E27FC236}">
                <a16:creationId xmlns:a16="http://schemas.microsoft.com/office/drawing/2014/main" id="{410A3FF2-7985-4688-BDCA-0C2FCCE5E6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" t="-213" r="1197" b="1988"/>
          <a:stretch/>
        </p:blipFill>
        <p:spPr>
          <a:xfrm>
            <a:off x="8561814" y="4445356"/>
            <a:ext cx="2774401" cy="179224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1A43483-E227-4A33-9B50-2DBDCCD14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3893" y="4792332"/>
            <a:ext cx="2390771" cy="86132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303745B-934E-487E-A72B-FE93272BD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7487" y="2032425"/>
            <a:ext cx="1940296" cy="150427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F49A56A-29C3-4377-A89D-9DCAD1973B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129" y="4199290"/>
            <a:ext cx="2027916" cy="96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0486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房间的摆设布局&#10;&#10;描述已自动生成">
            <a:extLst>
              <a:ext uri="{FF2B5EF4-FFF2-40B4-BE49-F238E27FC236}">
                <a16:creationId xmlns:a16="http://schemas.microsoft.com/office/drawing/2014/main" id="{C889EEEF-370A-42C5-BE79-956633958A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" t="7566" r="2181" b="2822"/>
          <a:stretch/>
        </p:blipFill>
        <p:spPr>
          <a:xfrm>
            <a:off x="5899337" y="385279"/>
            <a:ext cx="3915508" cy="379827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82D59BE-2EC7-45BA-A02A-D34DD326F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2400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Section 3.2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GLFW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Window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7B40AA-948D-4F1F-907B-300747EC3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7073" y="714698"/>
            <a:ext cx="2226732" cy="1282712"/>
          </a:xfrm>
        </p:spPr>
        <p:txBody>
          <a:bodyPr/>
          <a:lstStyle/>
          <a:p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光线追踪</a:t>
            </a:r>
            <a:endParaRPr lang="en-US" altLang="zh-CN" dirty="0">
              <a:latin typeface="方正汉真广标简体" panose="02000000000000000000" pitchFamily="2" charset="-122"/>
              <a:ea typeface="方正汉真广标简体" panose="02000000000000000000" pitchFamily="2" charset="-122"/>
            </a:endParaRPr>
          </a:p>
          <a:p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（有、吃配置）</a:t>
            </a:r>
          </a:p>
        </p:txBody>
      </p:sp>
      <p:pic>
        <p:nvPicPr>
          <p:cNvPr id="7" name="图片 6" descr="房间的摆设布局&#10;&#10;描述已自动生成">
            <a:extLst>
              <a:ext uri="{FF2B5EF4-FFF2-40B4-BE49-F238E27FC236}">
                <a16:creationId xmlns:a16="http://schemas.microsoft.com/office/drawing/2014/main" id="{FD193A94-27B7-46BC-BA6B-744509E34D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" t="7525" r="3038" b="3140"/>
          <a:stretch/>
        </p:blipFill>
        <p:spPr>
          <a:xfrm>
            <a:off x="7627452" y="2356749"/>
            <a:ext cx="3868615" cy="37865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169F51D-51C7-4DE4-BDCD-92830C1E6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8332" y="4009969"/>
            <a:ext cx="1723810" cy="21333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259500D-D7DB-4AE6-9E7E-48935C3F8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1804" y="4990729"/>
            <a:ext cx="1895238" cy="1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2700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2D59BE-2EC7-45BA-A02A-D34DD326F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2400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Section 3.2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GLFW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Window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7B40AA-948D-4F1F-907B-300747EC3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1525692" cy="5120640"/>
          </a:xfrm>
        </p:spPr>
        <p:txBody>
          <a:bodyPr/>
          <a:lstStyle/>
          <a:p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帧缓存</a:t>
            </a:r>
          </a:p>
        </p:txBody>
      </p:sp>
      <p:pic>
        <p:nvPicPr>
          <p:cNvPr id="6" name="图片 5" descr="桌子上有屏幕&#10;&#10;描述已自动生成">
            <a:extLst>
              <a:ext uri="{FF2B5EF4-FFF2-40B4-BE49-F238E27FC236}">
                <a16:creationId xmlns:a16="http://schemas.microsoft.com/office/drawing/2014/main" id="{D7AA7BA4-352B-4A0F-BC87-628AC78A8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495" y="1495615"/>
            <a:ext cx="2428875" cy="3857625"/>
          </a:xfrm>
          <a:prstGeom prst="rect">
            <a:avLst/>
          </a:prstGeom>
        </p:spPr>
      </p:pic>
      <p:pic>
        <p:nvPicPr>
          <p:cNvPr id="9" name="图片 8" descr="电脑屏幕的照片&#10;&#10;低可信度描述已自动生成">
            <a:extLst>
              <a:ext uri="{FF2B5EF4-FFF2-40B4-BE49-F238E27FC236}">
                <a16:creationId xmlns:a16="http://schemas.microsoft.com/office/drawing/2014/main" id="{4EE8739C-97C9-4580-8100-E1CE624CF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60" y="1495615"/>
            <a:ext cx="242887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944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2D59BE-2EC7-45BA-A02A-D34DD326F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2400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Section 3.2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GLFW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Window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7B40AA-948D-4F1F-907B-300747EC3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1525692" cy="5120640"/>
          </a:xfrm>
        </p:spPr>
        <p:txBody>
          <a:bodyPr/>
          <a:lstStyle/>
          <a:p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BVH Tree</a:t>
            </a:r>
          </a:p>
          <a:p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SAH </a:t>
            </a: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优化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7496C0D-2362-4396-8B4F-5EEB33030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861" y="1553046"/>
            <a:ext cx="5344704" cy="209522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9D73EBE-6390-44A6-9DF4-F1046A0FA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919054"/>
            <a:ext cx="5057143" cy="69523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A162BB5-7FBE-41F1-BB4D-B0720E7F0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7189" y="2246094"/>
            <a:ext cx="2792253" cy="366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463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2D59BE-2EC7-45BA-A02A-D34DD326F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2400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Section 3.2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GLFW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Window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7B40AA-948D-4F1F-907B-300747EC3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6632" y="811717"/>
            <a:ext cx="4462968" cy="712765"/>
          </a:xfrm>
        </p:spPr>
        <p:txBody>
          <a:bodyPr/>
          <a:lstStyle/>
          <a:p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B</a:t>
            </a: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（摁）</a:t>
            </a: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R</a:t>
            </a: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（抄）</a:t>
            </a: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D</a:t>
            </a: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（公）</a:t>
            </a: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F</a:t>
            </a: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（式）</a:t>
            </a:r>
            <a:endParaRPr lang="en-US" altLang="zh-CN" dirty="0">
              <a:latin typeface="方正汉真广标简体" panose="02000000000000000000" pitchFamily="2" charset="-122"/>
              <a:ea typeface="方正汉真广标简体" panose="02000000000000000000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FF88562-C98C-4B04-BCF0-AE11179CA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319" y="1436913"/>
            <a:ext cx="4150057" cy="4780445"/>
          </a:xfrm>
          <a:prstGeom prst="rect">
            <a:avLst/>
          </a:prstGeom>
        </p:spPr>
      </p:pic>
      <p:pic>
        <p:nvPicPr>
          <p:cNvPr id="9" name="图片 8" descr="房间的摆设布局&#10;&#10;低可信度描述已自动生成">
            <a:extLst>
              <a:ext uri="{FF2B5EF4-FFF2-40B4-BE49-F238E27FC236}">
                <a16:creationId xmlns:a16="http://schemas.microsoft.com/office/drawing/2014/main" id="{B9BAF70B-9F99-4AE9-BD61-96FD5F215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767" y="2324815"/>
            <a:ext cx="2684399" cy="282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020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2D59BE-2EC7-45BA-A02A-D34DD326F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2400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Section 3.2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GLFW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Window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7B40AA-948D-4F1F-907B-300747EC3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6632" y="811717"/>
            <a:ext cx="4462968" cy="712765"/>
          </a:xfrm>
        </p:spPr>
        <p:txBody>
          <a:bodyPr/>
          <a:lstStyle/>
          <a:p>
            <a:r>
              <a:rPr lang="en-US" altLang="zh-CN" dirty="0" err="1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Hdr</a:t>
            </a: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 </a:t>
            </a: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背景</a:t>
            </a:r>
            <a:endParaRPr lang="en-US" altLang="zh-CN" dirty="0">
              <a:latin typeface="方正汉真广标简体" panose="02000000000000000000" pitchFamily="2" charset="-122"/>
              <a:ea typeface="方正汉真广标简体" panose="020000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D9C1FA-198E-4204-BED6-7B046D3B4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633" y="1504118"/>
            <a:ext cx="7650272" cy="373968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9729DD-5494-4B65-9E2E-1E7030B87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26" y="4367613"/>
            <a:ext cx="2314286" cy="1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501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352BD5-B529-43D5-85F7-90406664B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2400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Section 4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Display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演示</a:t>
            </a:r>
          </a:p>
        </p:txBody>
      </p:sp>
    </p:spTree>
    <p:extLst>
      <p:ext uri="{BB962C8B-B14F-4D97-AF65-F5344CB8AC3E}">
        <p14:creationId xmlns:p14="http://schemas.microsoft.com/office/powerpoint/2010/main" val="38867891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2D59BE-2EC7-45BA-A02A-D34DD326F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2400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Section 1.1.3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Customized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Graphical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System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自定义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图形界面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7B40AA-948D-4F1F-907B-300747EC3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模型设置</a:t>
            </a:r>
            <a:endParaRPr lang="en-US" altLang="zh-CN" dirty="0">
              <a:latin typeface="方正汉真广标简体" panose="02000000000000000000" pitchFamily="2" charset="-122"/>
              <a:ea typeface="方正汉真广标简体" panose="02000000000000000000" pitchFamily="2" charset="-122"/>
            </a:endParaRPr>
          </a:p>
          <a:p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光源设置</a:t>
            </a:r>
            <a:endParaRPr lang="en-US" altLang="zh-CN" dirty="0">
              <a:latin typeface="方正汉真广标简体" panose="02000000000000000000" pitchFamily="2" charset="-122"/>
              <a:ea typeface="方正汉真广标简体" panose="02000000000000000000" pitchFamily="2" charset="-122"/>
            </a:endParaRPr>
          </a:p>
          <a:p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迭代深度设置</a:t>
            </a:r>
            <a:endParaRPr lang="en-US" altLang="zh-CN" dirty="0">
              <a:latin typeface="方正汉真广标简体" panose="02000000000000000000" pitchFamily="2" charset="-122"/>
              <a:ea typeface="方正汉真广标简体" panose="02000000000000000000" pitchFamily="2" charset="-122"/>
            </a:endParaRPr>
          </a:p>
          <a:p>
            <a:r>
              <a:rPr lang="en-US" altLang="zh-CN" dirty="0" err="1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Hdr</a:t>
            </a: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 </a:t>
            </a: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背景设置</a:t>
            </a:r>
            <a:endParaRPr lang="en-US" altLang="zh-CN" dirty="0">
              <a:latin typeface="方正汉真广标简体" panose="02000000000000000000" pitchFamily="2" charset="-122"/>
              <a:ea typeface="方正汉真广标简体" panose="02000000000000000000" pitchFamily="2" charset="-122"/>
            </a:endParaRPr>
          </a:p>
          <a:p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相机模式设置</a:t>
            </a:r>
          </a:p>
        </p:txBody>
      </p:sp>
      <p:pic>
        <p:nvPicPr>
          <p:cNvPr id="5" name="图片 4" descr="图形用户界面&#10;&#10;描述已自动生成">
            <a:extLst>
              <a:ext uri="{FF2B5EF4-FFF2-40B4-BE49-F238E27FC236}">
                <a16:creationId xmlns:a16="http://schemas.microsoft.com/office/drawing/2014/main" id="{F39C41B2-EC4E-4671-8E2F-4D5B794EC7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" t="42817" r="1535" b="1787"/>
          <a:stretch/>
        </p:blipFill>
        <p:spPr>
          <a:xfrm>
            <a:off x="6096000" y="1899570"/>
            <a:ext cx="5429089" cy="303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1707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352BD5-B529-43D5-85F7-90406664B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2400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Section 1.2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Player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System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棋手系统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08E61D7-138C-4CB3-B09C-1BB995FAA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094" y="1318487"/>
            <a:ext cx="1580952" cy="22380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757411A-0D20-4F11-8704-1AB829820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923" y="1663347"/>
            <a:ext cx="5580952" cy="21714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265B998-DDA4-4C51-B07C-B465988FF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7846" y="3246891"/>
            <a:ext cx="5733333" cy="2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974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2D59BE-2EC7-45BA-A02A-D34DD326F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2400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Section 1.2.1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Player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Manager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棋手管理器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7B40AA-948D-4F1F-907B-300747EC3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读取</a:t>
            </a: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/</a:t>
            </a: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保存</a:t>
            </a:r>
            <a:endParaRPr lang="en-US" altLang="zh-CN" dirty="0">
              <a:latin typeface="方正汉真广标简体" panose="02000000000000000000" pitchFamily="2" charset="-122"/>
              <a:ea typeface="方正汉真广标简体" panose="02000000000000000000" pitchFamily="2" charset="-122"/>
            </a:endParaRPr>
          </a:p>
          <a:p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胜率排行</a:t>
            </a:r>
            <a:endParaRPr lang="en-US" altLang="zh-CN" dirty="0">
              <a:latin typeface="方正汉真广标简体" panose="02000000000000000000" pitchFamily="2" charset="-122"/>
              <a:ea typeface="方正汉真广标简体" panose="02000000000000000000" pitchFamily="2" charset="-122"/>
            </a:endParaRPr>
          </a:p>
          <a:p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编辑</a:t>
            </a: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/</a:t>
            </a: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删除</a:t>
            </a:r>
            <a:endParaRPr lang="en-US" altLang="zh-CN" dirty="0">
              <a:latin typeface="方正汉真广标简体" panose="02000000000000000000" pitchFamily="2" charset="-122"/>
              <a:ea typeface="方正汉真广标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754E67-5FCB-4B2C-8E66-DFA36F0AC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448" y="1572327"/>
            <a:ext cx="5733333" cy="26380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A03FC93-5BCF-431B-8DEA-B27B0AE69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729" y="3981648"/>
            <a:ext cx="2248697" cy="17433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05C29F7-503F-477F-BC5C-6D2DEBD23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8191" y="3424428"/>
            <a:ext cx="2700539" cy="129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868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352BD5-B529-43D5-85F7-90406664B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2400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Section 1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Design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Mentality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设计思路</a:t>
            </a:r>
          </a:p>
        </p:txBody>
      </p:sp>
      <p:pic>
        <p:nvPicPr>
          <p:cNvPr id="4" name="图片 3" descr="图片包含 室内, 桌子, 房间, 电脑&#10;&#10;描述已自动生成">
            <a:extLst>
              <a:ext uri="{FF2B5EF4-FFF2-40B4-BE49-F238E27FC236}">
                <a16:creationId xmlns:a16="http://schemas.microsoft.com/office/drawing/2014/main" id="{6FB64092-0F7B-4478-A286-AA2108B784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" t="6818" r="1909" b="1617"/>
          <a:stretch/>
        </p:blipFill>
        <p:spPr>
          <a:xfrm>
            <a:off x="4478216" y="1073951"/>
            <a:ext cx="6318739" cy="470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2793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2D59BE-2EC7-45BA-A02A-D34DD326F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2400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Section 1.2.2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Player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Selector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棋手选择器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7B40AA-948D-4F1F-907B-300747EC3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自由组合 </a:t>
            </a: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——</a:t>
            </a:r>
          </a:p>
          <a:p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两人</a:t>
            </a:r>
            <a:endParaRPr lang="en-US" altLang="zh-CN" dirty="0">
              <a:latin typeface="方正汉真广标简体" panose="02000000000000000000" pitchFamily="2" charset="-122"/>
              <a:ea typeface="方正汉真广标简体" panose="02000000000000000000" pitchFamily="2" charset="-122"/>
            </a:endParaRPr>
          </a:p>
          <a:p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人机</a:t>
            </a:r>
            <a:endParaRPr lang="en-US" altLang="zh-CN" dirty="0">
              <a:latin typeface="方正汉真广标简体" panose="02000000000000000000" pitchFamily="2" charset="-122"/>
              <a:ea typeface="方正汉真广标简体" panose="02000000000000000000" pitchFamily="2" charset="-122"/>
            </a:endParaRPr>
          </a:p>
          <a:p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AI </a:t>
            </a: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自对弈</a:t>
            </a:r>
            <a:endParaRPr lang="en-US" altLang="zh-CN" dirty="0">
              <a:latin typeface="方正汉真广标简体" panose="02000000000000000000" pitchFamily="2" charset="-122"/>
              <a:ea typeface="方正汉真广标简体" panose="02000000000000000000" pitchFamily="2" charset="-122"/>
            </a:endParaRPr>
          </a:p>
          <a:p>
            <a:endParaRPr lang="zh-CN" altLang="en-US" dirty="0">
              <a:latin typeface="方正汉真广标简体" panose="02000000000000000000" pitchFamily="2" charset="-122"/>
              <a:ea typeface="方正汉真广标简体" panose="020000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2E0AD4-CF1D-4AE1-A2E8-130945CB8B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94" r="20669" b="1006"/>
          <a:stretch/>
        </p:blipFill>
        <p:spPr>
          <a:xfrm>
            <a:off x="5986342" y="829077"/>
            <a:ext cx="5330990" cy="519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9868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2D59BE-2EC7-45BA-A02A-D34DD326F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2400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Section 1.2.3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Customized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Player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自定义棋手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7B40AA-948D-4F1F-907B-300747EC3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名称</a:t>
            </a:r>
            <a:endParaRPr lang="en-US" altLang="zh-CN" dirty="0">
              <a:latin typeface="方正汉真广标简体" panose="02000000000000000000" pitchFamily="2" charset="-122"/>
              <a:ea typeface="方正汉真广标简体" panose="02000000000000000000" pitchFamily="2" charset="-122"/>
            </a:endParaRPr>
          </a:p>
          <a:p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主题色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BD0490-1AD3-45C5-99F1-74FB45209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671" y="2153803"/>
            <a:ext cx="3352381" cy="17333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1F0F6D-13F7-40B3-A5E0-6E4E18A86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255" y="3231180"/>
            <a:ext cx="1666667" cy="1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4791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2D59BE-2EC7-45BA-A02A-D34DD326F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2400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Section 1.2.4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Artificial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Players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AI </a:t>
            </a: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棋手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7B40AA-948D-4F1F-907B-300747EC3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记忆优化 </a:t>
            </a: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Minimax </a:t>
            </a: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搜索</a:t>
            </a:r>
            <a:endParaRPr lang="en-US" altLang="zh-CN" dirty="0">
              <a:latin typeface="方正汉真广标简体" panose="02000000000000000000" pitchFamily="2" charset="-122"/>
              <a:ea typeface="方正汉真广标简体" panose="02000000000000000000" pitchFamily="2" charset="-122"/>
            </a:endParaRPr>
          </a:p>
          <a:p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分级</a:t>
            </a:r>
            <a:endParaRPr lang="en-US" altLang="zh-CN" dirty="0">
              <a:latin typeface="方正汉真广标简体" panose="02000000000000000000" pitchFamily="2" charset="-122"/>
              <a:ea typeface="方正汉真广标简体" panose="02000000000000000000" pitchFamily="2" charset="-122"/>
            </a:endParaRPr>
          </a:p>
          <a:p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Cheat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FD3B252-29E5-4602-989A-A960E747F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889" y="624602"/>
            <a:ext cx="4405960" cy="34868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B13EBD6-BA0F-4196-919D-DE66F122E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257" y="3707827"/>
            <a:ext cx="5580952" cy="2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122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352BD5-B529-43D5-85F7-90406664B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2400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Section 1.3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Profile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System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存档系统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5CC7B1-B028-4082-A78B-8322BA6FA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374" y="1586333"/>
            <a:ext cx="5733333" cy="36761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94C6952-D865-43EC-B7F0-FC3B28336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612" y="3259902"/>
            <a:ext cx="1676190" cy="2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1490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2D59BE-2EC7-45BA-A02A-D34DD326F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2400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Section 1.3.1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Profile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Manager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存档管理器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7B40AA-948D-4F1F-907B-300747EC3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存档可视化</a:t>
            </a:r>
            <a:endParaRPr lang="en-US" altLang="zh-CN" dirty="0">
              <a:latin typeface="方正汉真广标简体" panose="02000000000000000000" pitchFamily="2" charset="-122"/>
              <a:ea typeface="方正汉真广标简体" panose="02000000000000000000" pitchFamily="2" charset="-122"/>
            </a:endParaRPr>
          </a:p>
          <a:p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错误存档检查</a:t>
            </a:r>
            <a:endParaRPr lang="en-US" altLang="zh-CN" dirty="0">
              <a:latin typeface="方正汉真广标简体" panose="02000000000000000000" pitchFamily="2" charset="-122"/>
              <a:ea typeface="方正汉真广标简体" panose="02000000000000000000" pitchFamily="2" charset="-122"/>
            </a:endParaRPr>
          </a:p>
          <a:p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名称修改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52E090-D1B8-4D30-A244-1244EB2EC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340" y="1442119"/>
            <a:ext cx="1676190" cy="27619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B419955-4038-4034-82DD-FF37DB51B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003" y="2493870"/>
            <a:ext cx="3085714" cy="27904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75F98CA-9086-4804-BE48-30402CA56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5324" y="3667766"/>
            <a:ext cx="1914286" cy="1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381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2D59BE-2EC7-45BA-A02A-D34DD326F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240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Section 1.3.2</a:t>
            </a:r>
            <a:br>
              <a:rPr lang="en-US" altLang="zh-CN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br>
              <a:rPr lang="en-US" altLang="zh-CN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en-US" altLang="zh-CN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Profile</a:t>
            </a:r>
            <a:br>
              <a:rPr lang="en-US" altLang="zh-CN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en-US" altLang="zh-CN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Selector</a:t>
            </a:r>
            <a:br>
              <a:rPr lang="en-US" altLang="zh-CN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br>
              <a:rPr lang="en-US" altLang="zh-CN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zh-CN" altLang="en-US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存档选择器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DFFF1B-DA5C-49C8-B9B0-BCCCB4535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417" y="1910142"/>
            <a:ext cx="5580952" cy="3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998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352BD5-B529-43D5-85F7-90406664B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2400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Section 1.4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Gamelogic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System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游戏逻辑</a:t>
            </a:r>
          </a:p>
        </p:txBody>
      </p:sp>
    </p:spTree>
    <p:extLst>
      <p:ext uri="{BB962C8B-B14F-4D97-AF65-F5344CB8AC3E}">
        <p14:creationId xmlns:p14="http://schemas.microsoft.com/office/powerpoint/2010/main" val="16580423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2D59BE-2EC7-45BA-A02A-D34DD326F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2400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Section 1.4.1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棋盘逻辑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7B40AA-948D-4F1F-907B-300747EC3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裁判循环检测</a:t>
            </a:r>
            <a:endParaRPr lang="en-US" altLang="zh-CN" dirty="0">
              <a:latin typeface="方正汉真广标简体" panose="02000000000000000000" pitchFamily="2" charset="-122"/>
              <a:ea typeface="方正汉真广标简体" panose="02000000000000000000" pitchFamily="2" charset="-122"/>
            </a:endParaRPr>
          </a:p>
          <a:p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棋手棋盘分离</a:t>
            </a:r>
            <a:endParaRPr lang="en-US" altLang="zh-CN" dirty="0">
              <a:latin typeface="方正汉真广标简体" panose="02000000000000000000" pitchFamily="2" charset="-122"/>
              <a:ea typeface="方正汉真广标简体" panose="02000000000000000000" pitchFamily="2" charset="-122"/>
            </a:endParaRPr>
          </a:p>
          <a:p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AI </a:t>
            </a: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与人类棋手一视同仁</a:t>
            </a:r>
          </a:p>
        </p:txBody>
      </p:sp>
    </p:spTree>
    <p:extLst>
      <p:ext uri="{BB962C8B-B14F-4D97-AF65-F5344CB8AC3E}">
        <p14:creationId xmlns:p14="http://schemas.microsoft.com/office/powerpoint/2010/main" val="16487006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2D59BE-2EC7-45BA-A02A-D34DD326F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2400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Section 1.4.2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悔棋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7B40AA-948D-4F1F-907B-300747EC3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常规悔棋</a:t>
            </a:r>
            <a:endParaRPr lang="en-US" altLang="zh-CN" dirty="0">
              <a:latin typeface="方正汉真广标简体" panose="02000000000000000000" pitchFamily="2" charset="-122"/>
              <a:ea typeface="方正汉真广标简体" panose="02000000000000000000" pitchFamily="2" charset="-122"/>
            </a:endParaRPr>
          </a:p>
          <a:p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人机情况</a:t>
            </a:r>
            <a:endParaRPr lang="en-US" altLang="zh-CN" dirty="0">
              <a:latin typeface="方正汉真广标简体" panose="02000000000000000000" pitchFamily="2" charset="-122"/>
              <a:ea typeface="方正汉真广标简体" panose="02000000000000000000" pitchFamily="2" charset="-122"/>
            </a:endParaRPr>
          </a:p>
          <a:p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双 </a:t>
            </a: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AI </a:t>
            </a: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情况</a:t>
            </a:r>
          </a:p>
        </p:txBody>
      </p:sp>
    </p:spTree>
    <p:extLst>
      <p:ext uri="{BB962C8B-B14F-4D97-AF65-F5344CB8AC3E}">
        <p14:creationId xmlns:p14="http://schemas.microsoft.com/office/powerpoint/2010/main" val="7368173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2D59BE-2EC7-45BA-A02A-D34DD326F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2400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Section 1.4.3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回放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7B40AA-948D-4F1F-907B-300747EC3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间隔设置</a:t>
            </a:r>
            <a:endParaRPr lang="en-US" altLang="zh-CN" dirty="0">
              <a:latin typeface="方正汉真广标简体" panose="02000000000000000000" pitchFamily="2" charset="-122"/>
              <a:ea typeface="方正汉真广标简体" panose="02000000000000000000" pitchFamily="2" charset="-122"/>
            </a:endParaRPr>
          </a:p>
          <a:p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停止回放</a:t>
            </a:r>
            <a:endParaRPr lang="en-US" altLang="zh-CN" dirty="0">
              <a:latin typeface="方正汉真广标简体" panose="02000000000000000000" pitchFamily="2" charset="-122"/>
              <a:ea typeface="方正汉真广标简体" panose="02000000000000000000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C0734D8-BEC8-4708-9007-AC6BA75AF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03287"/>
            <a:ext cx="5358061" cy="39906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C28F8E9-ACEA-4E5E-B449-5A1B690F0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247" y="1217087"/>
            <a:ext cx="2828571" cy="1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036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352BD5-B529-43D5-85F7-90406664B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2400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Section 1.1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游戏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Games</a:t>
            </a:r>
            <a:endParaRPr lang="zh-CN" altLang="en-US" dirty="0">
              <a:latin typeface="方正汉真广标简体" panose="02000000000000000000" pitchFamily="2" charset="-122"/>
              <a:ea typeface="方正汉真广标简体" panose="02000000000000000000" pitchFamily="2" charset="-122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C1CB0767-144E-44A3-8391-F5963BE14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156716"/>
          </a:xfrm>
        </p:spPr>
        <p:txBody>
          <a:bodyPr/>
          <a:lstStyle/>
          <a:p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Game.java </a:t>
            </a: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→ </a:t>
            </a: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loop();</a:t>
            </a:r>
          </a:p>
          <a:p>
            <a:endParaRPr lang="zh-CN" altLang="en-US" dirty="0">
              <a:latin typeface="方正汉真广标简体" panose="02000000000000000000" pitchFamily="2" charset="-122"/>
              <a:ea typeface="方正汉真广标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97DCE7-5901-4371-9097-C05E934F0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104" y="1442467"/>
            <a:ext cx="5488557" cy="36676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8B12106-A050-4DB8-8162-03BF3BB29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257" y="2861603"/>
            <a:ext cx="4719411" cy="380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4927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2D59BE-2EC7-45BA-A02A-D34DD326F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2400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Section 1.4.4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新游戏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7B40AA-948D-4F1F-907B-300747EC3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New Game ~</a:t>
            </a:r>
          </a:p>
        </p:txBody>
      </p:sp>
    </p:spTree>
    <p:extLst>
      <p:ext uri="{BB962C8B-B14F-4D97-AF65-F5344CB8AC3E}">
        <p14:creationId xmlns:p14="http://schemas.microsoft.com/office/powerpoint/2010/main" val="21136063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2D59BE-2EC7-45BA-A02A-D34DD326F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2400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Section 1.4.5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作弊模式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7B40AA-948D-4F1F-907B-300747EC3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随时开启</a:t>
            </a:r>
            <a:endParaRPr lang="en-US" altLang="zh-CN" dirty="0">
              <a:latin typeface="方正汉真广标简体" panose="02000000000000000000" pitchFamily="2" charset="-122"/>
              <a:ea typeface="方正汉真广标简体" panose="02000000000000000000" pitchFamily="2" charset="-122"/>
            </a:endParaRPr>
          </a:p>
          <a:p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开启后不计入胜率</a:t>
            </a:r>
            <a:endParaRPr lang="en-US" altLang="zh-CN" dirty="0">
              <a:latin typeface="方正汉真广标简体" panose="02000000000000000000" pitchFamily="2" charset="-122"/>
              <a:ea typeface="方正汉真广标简体" panose="02000000000000000000" pitchFamily="2" charset="-122"/>
            </a:endParaRPr>
          </a:p>
          <a:p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AI </a:t>
            </a: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适应作弊模式（待完善）</a:t>
            </a:r>
          </a:p>
        </p:txBody>
      </p:sp>
    </p:spTree>
    <p:extLst>
      <p:ext uri="{BB962C8B-B14F-4D97-AF65-F5344CB8AC3E}">
        <p14:creationId xmlns:p14="http://schemas.microsoft.com/office/powerpoint/2010/main" val="31568896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2D59BE-2EC7-45BA-A02A-D34DD326F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2400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Section 1.4.6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显示落点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7B40AA-948D-4F1F-907B-300747EC3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合法落点</a:t>
            </a:r>
            <a:endParaRPr lang="en-US" altLang="zh-CN" dirty="0">
              <a:latin typeface="方正汉真广标简体" panose="02000000000000000000" pitchFamily="2" charset="-122"/>
              <a:ea typeface="方正汉真广标简体" panose="02000000000000000000" pitchFamily="2" charset="-122"/>
            </a:endParaRPr>
          </a:p>
          <a:p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最近落点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738242-12D8-47F9-A9C3-E567A6CE6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58455"/>
            <a:ext cx="1923810" cy="22095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4E6BA1D-5C3C-4751-8E7D-99DE6F825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772" y="2963217"/>
            <a:ext cx="1923810" cy="2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929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352BD5-B529-43D5-85F7-90406664B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2400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Section 1.2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棋手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Players</a:t>
            </a:r>
            <a:endParaRPr lang="zh-CN" altLang="en-US" dirty="0">
              <a:latin typeface="方正汉真广标简体" panose="02000000000000000000" pitchFamily="2" charset="-122"/>
              <a:ea typeface="方正汉真广标简体" panose="02000000000000000000" pitchFamily="2" charset="-122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C1CB0767-144E-44A3-8391-F5963BE14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2933451"/>
          </a:xfrm>
        </p:spPr>
        <p:txBody>
          <a:bodyPr/>
          <a:lstStyle/>
          <a:p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AI </a:t>
            </a: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与人类统一均用一个 </a:t>
            </a: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Player </a:t>
            </a: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类的对象表示，并用 </a:t>
            </a: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tag </a:t>
            </a: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区分是哪类玩家</a:t>
            </a:r>
            <a:endParaRPr lang="en-US" altLang="zh-CN" dirty="0">
              <a:latin typeface="方正汉真广标简体" panose="02000000000000000000" pitchFamily="2" charset="-122"/>
              <a:ea typeface="方正汉真广标简体" panose="02000000000000000000" pitchFamily="2" charset="-122"/>
            </a:endParaRPr>
          </a:p>
          <a:p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Player </a:t>
            </a: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只负责提供下一步落子的位置，</a:t>
            </a: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Judger </a:t>
            </a: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只负责询问 </a:t>
            </a: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Player </a:t>
            </a: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的落子点，从而达到统一</a:t>
            </a:r>
            <a:endParaRPr lang="en-US" altLang="zh-CN" dirty="0">
              <a:latin typeface="方正汉真广标简体" panose="02000000000000000000" pitchFamily="2" charset="-122"/>
              <a:ea typeface="方正汉真广标简体" panose="02000000000000000000" pitchFamily="2" charset="-122"/>
            </a:endParaRPr>
          </a:p>
          <a:p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AI </a:t>
            </a: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的落子行为在 </a:t>
            </a:r>
            <a:r>
              <a:rPr lang="en-US" altLang="zh-CN" dirty="0" err="1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Game.loop</a:t>
            </a: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();</a:t>
            </a: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 中进行，人类的落子行为在点击事件中进行。</a:t>
            </a:r>
            <a:endParaRPr lang="en-US" altLang="zh-CN" dirty="0">
              <a:latin typeface="方正汉真广标简体" panose="02000000000000000000" pitchFamily="2" charset="-122"/>
              <a:ea typeface="方正汉真广标简体" panose="02000000000000000000" pitchFamily="2" charset="-122"/>
            </a:endParaRPr>
          </a:p>
          <a:p>
            <a:endParaRPr lang="zh-CN" altLang="en-US" dirty="0">
              <a:latin typeface="方正汉真广标简体" panose="02000000000000000000" pitchFamily="2" charset="-122"/>
              <a:ea typeface="方正汉真广标简体" panose="02000000000000000000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0A63C2-4B3C-49E9-A748-D51B1C5BA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963" y="3424428"/>
            <a:ext cx="4723809" cy="132381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C41472E0-32E1-4262-ADE5-27BA512A6D9E}"/>
              </a:ext>
            </a:extLst>
          </p:cNvPr>
          <p:cNvSpPr txBox="1">
            <a:spLocks/>
          </p:cNvSpPr>
          <p:nvPr/>
        </p:nvSpPr>
        <p:spPr>
          <a:xfrm>
            <a:off x="4152297" y="4188917"/>
            <a:ext cx="7315200" cy="2933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Player.java – </a:t>
            </a: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记录了欲落子点、</a:t>
            </a: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tag</a:t>
            </a: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、胜负、名字、主题色</a:t>
            </a:r>
            <a:endParaRPr lang="en-US" altLang="zh-CN" dirty="0">
              <a:latin typeface="方正汉真广标简体" panose="02000000000000000000" pitchFamily="2" charset="-122"/>
              <a:ea typeface="方正汉真广标简体" panose="02000000000000000000" pitchFamily="2" charset="-122"/>
            </a:endParaRPr>
          </a:p>
          <a:p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并与玩家存档时刻挂钩，由 </a:t>
            </a: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PlayerManager.java </a:t>
            </a: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管理</a:t>
            </a:r>
          </a:p>
        </p:txBody>
      </p:sp>
    </p:spTree>
    <p:extLst>
      <p:ext uri="{BB962C8B-B14F-4D97-AF65-F5344CB8AC3E}">
        <p14:creationId xmlns:p14="http://schemas.microsoft.com/office/powerpoint/2010/main" val="31859109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352BD5-B529-43D5-85F7-90406664B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2400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Section 1.3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裁判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Judger</a:t>
            </a:r>
            <a:endParaRPr lang="zh-CN" altLang="en-US" dirty="0">
              <a:latin typeface="方正汉真广标简体" panose="02000000000000000000" pitchFamily="2" charset="-122"/>
              <a:ea typeface="方正汉真广标简体" panose="02000000000000000000" pitchFamily="2" charset="-122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C1CB0767-144E-44A3-8391-F5963BE14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8428" y="617621"/>
            <a:ext cx="7315200" cy="1944406"/>
          </a:xfrm>
        </p:spPr>
        <p:txBody>
          <a:bodyPr/>
          <a:lstStyle/>
          <a:p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Judger.java </a:t>
            </a: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掌管棋盘，负责对棋盘进行修改、回退、检查局势等操作，同时负责记录当前执子方，并在 </a:t>
            </a:r>
            <a:r>
              <a:rPr lang="en-US" altLang="zh-CN" dirty="0" err="1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Gameloop</a:t>
            </a: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 </a:t>
            </a: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中询问执子方的落子点，若 </a:t>
            </a: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Player </a:t>
            </a: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尚未给出落子点则等待其落子</a:t>
            </a:r>
            <a:endParaRPr lang="en-US" altLang="zh-CN" dirty="0">
              <a:latin typeface="方正汉真广标简体" panose="02000000000000000000" pitchFamily="2" charset="-122"/>
              <a:ea typeface="方正汉真广标简体" panose="02000000000000000000" pitchFamily="2" charset="-122"/>
            </a:endParaRPr>
          </a:p>
          <a:p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图形界面在另一个线程循环同步数字棋盘与图形显示</a:t>
            </a:r>
            <a:endParaRPr lang="en-US" altLang="zh-CN" dirty="0">
              <a:latin typeface="方正汉真广标简体" panose="02000000000000000000" pitchFamily="2" charset="-122"/>
              <a:ea typeface="方正汉真广标简体" panose="02000000000000000000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4CCD271-8656-4C33-BB65-A658CB856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428" y="2634330"/>
            <a:ext cx="5050797" cy="26810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4FE4167-C6E7-4BFC-AF90-E2F0C9731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8287" y="2290665"/>
            <a:ext cx="3957634" cy="3368354"/>
          </a:xfrm>
          <a:prstGeom prst="rect">
            <a:avLst/>
          </a:prstGeom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71320841-9D21-40A6-BB14-CE73EA74FCCD}"/>
              </a:ext>
            </a:extLst>
          </p:cNvPr>
          <p:cNvSpPr txBox="1">
            <a:spLocks/>
          </p:cNvSpPr>
          <p:nvPr/>
        </p:nvSpPr>
        <p:spPr>
          <a:xfrm>
            <a:off x="3868428" y="5636382"/>
            <a:ext cx="7315200" cy="9722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黑白棋基础逻辑判断时，也将检测与落子完全分离，便于 </a:t>
            </a: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Cheat Mode </a:t>
            </a: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的实现</a:t>
            </a:r>
            <a:endParaRPr lang="en-US" altLang="zh-CN" dirty="0">
              <a:latin typeface="方正汉真广标简体" panose="02000000000000000000" pitchFamily="2" charset="-122"/>
              <a:ea typeface="方正汉真广标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07221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352BD5-B529-43D5-85F7-90406664B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2400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Section 1.4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存档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Profiles</a:t>
            </a:r>
            <a:endParaRPr lang="zh-CN" altLang="en-US" dirty="0">
              <a:latin typeface="方正汉真广标简体" panose="02000000000000000000" pitchFamily="2" charset="-122"/>
              <a:ea typeface="方正汉真广标简体" panose="02000000000000000000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4FA643-C71D-4354-96AE-1761C5988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8428" y="617621"/>
            <a:ext cx="7315200" cy="1127203"/>
          </a:xfrm>
        </p:spPr>
        <p:txBody>
          <a:bodyPr/>
          <a:lstStyle/>
          <a:p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存档由 </a:t>
            </a: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ProfileManager.java</a:t>
            </a: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 管理，负责扫描存档目录下的合法存档、保存当前存档等</a:t>
            </a:r>
            <a:endParaRPr lang="en-US" altLang="zh-CN" dirty="0">
              <a:latin typeface="方正汉真广标简体" panose="02000000000000000000" pitchFamily="2" charset="-122"/>
              <a:ea typeface="方正汉真广标简体" panose="020000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D005269-7949-404B-8061-2DA487E50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644" y="1744824"/>
            <a:ext cx="4876190" cy="2380952"/>
          </a:xfrm>
          <a:prstGeom prst="rect">
            <a:avLst/>
          </a:prstGeom>
        </p:spPr>
      </p:pic>
      <p:pic>
        <p:nvPicPr>
          <p:cNvPr id="6" name="图片 5" descr="图片包含 应用程序&#10;&#10;描述已自动生成">
            <a:extLst>
              <a:ext uri="{FF2B5EF4-FFF2-40B4-BE49-F238E27FC236}">
                <a16:creationId xmlns:a16="http://schemas.microsoft.com/office/drawing/2014/main" id="{1D151663-5412-4E1B-B5AF-15E8529B0C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" t="-213" r="1197" b="1988"/>
          <a:stretch/>
        </p:blipFill>
        <p:spPr>
          <a:xfrm>
            <a:off x="7497905" y="3344068"/>
            <a:ext cx="3685723" cy="2380952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9F18F46-D589-44AB-BE7D-5630B38D4EB9}"/>
              </a:ext>
            </a:extLst>
          </p:cNvPr>
          <p:cNvSpPr txBox="1">
            <a:spLocks/>
          </p:cNvSpPr>
          <p:nvPr/>
        </p:nvSpPr>
        <p:spPr>
          <a:xfrm>
            <a:off x="7431089" y="5486695"/>
            <a:ext cx="4498848" cy="8775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调用 </a:t>
            </a:r>
            <a:r>
              <a:rPr lang="en-US" altLang="zh-CN" sz="1400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ProfileManager.java </a:t>
            </a:r>
            <a:r>
              <a:rPr lang="zh-CN" altLang="en-US" sz="1400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的 </a:t>
            </a:r>
            <a:r>
              <a:rPr lang="en-US" altLang="zh-CN" sz="1400" dirty="0" err="1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ProfileFrame</a:t>
            </a:r>
            <a:endParaRPr lang="en-US" altLang="zh-CN" sz="1400" dirty="0">
              <a:latin typeface="方正汉真广标简体" panose="02000000000000000000" pitchFamily="2" charset="-122"/>
              <a:ea typeface="方正汉真广标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23860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352BD5-B529-43D5-85F7-90406664B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2400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Section 1.5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其他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Others</a:t>
            </a:r>
            <a:endParaRPr lang="zh-CN" altLang="en-US" dirty="0">
              <a:latin typeface="方正汉真广标简体" panose="02000000000000000000" pitchFamily="2" charset="-122"/>
              <a:ea typeface="方正汉真广标简体" panose="02000000000000000000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4FA643-C71D-4354-96AE-1761C5988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9284" y="1367429"/>
            <a:ext cx="7315200" cy="4493875"/>
          </a:xfrm>
        </p:spPr>
        <p:txBody>
          <a:bodyPr/>
          <a:lstStyle/>
          <a:p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一些特殊的操作诸如：</a:t>
            </a:r>
            <a:endParaRPr lang="en-US" altLang="zh-CN" dirty="0">
              <a:latin typeface="方正汉真广标简体" panose="02000000000000000000" pitchFamily="2" charset="-122"/>
              <a:ea typeface="方正汉真广标简体" panose="02000000000000000000" pitchFamily="2" charset="-122"/>
            </a:endParaRPr>
          </a:p>
          <a:p>
            <a:pPr lvl="1"/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悔棋 </a:t>
            </a: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– </a:t>
            </a: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存档中记录每步落子点，从头模拟至悔棋点即可</a:t>
            </a:r>
            <a:endParaRPr lang="en-US" altLang="zh-CN" dirty="0">
              <a:latin typeface="方正汉真广标简体" panose="02000000000000000000" pitchFamily="2" charset="-122"/>
              <a:ea typeface="方正汉真广标简体" panose="02000000000000000000" pitchFamily="2" charset="-122"/>
            </a:endParaRPr>
          </a:p>
          <a:p>
            <a:pPr lvl="2"/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P.S.</a:t>
            </a: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 存在 </a:t>
            </a: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AI </a:t>
            </a: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的情况下，考虑连下等情况，将悔棋至最后一步人类落子前；</a:t>
            </a: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AI </a:t>
            </a: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自对弈情况下悔棋无效</a:t>
            </a:r>
            <a:endParaRPr lang="en-US" altLang="zh-CN" dirty="0">
              <a:latin typeface="方正汉真广标简体" panose="02000000000000000000" pitchFamily="2" charset="-122"/>
              <a:ea typeface="方正汉真广标简体" panose="02000000000000000000" pitchFamily="2" charset="-122"/>
            </a:endParaRPr>
          </a:p>
          <a:p>
            <a:pPr lvl="1"/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回放 </a:t>
            </a: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– </a:t>
            </a: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基本同悔棋，可设置每步时间间隔。运行在独立线程中，以解决回放过程中窗口处于未响应状态的问题</a:t>
            </a:r>
            <a:endParaRPr lang="en-US" altLang="zh-CN" dirty="0">
              <a:latin typeface="方正汉真广标简体" panose="02000000000000000000" pitchFamily="2" charset="-122"/>
              <a:ea typeface="方正汉真广标简体" panose="02000000000000000000" pitchFamily="2" charset="-122"/>
            </a:endParaRPr>
          </a:p>
          <a:p>
            <a:pPr lvl="1"/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中途换棋手 </a:t>
            </a: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– </a:t>
            </a: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没毛病</a:t>
            </a:r>
            <a:endParaRPr lang="en-US" altLang="zh-CN" dirty="0">
              <a:latin typeface="方正汉真广标简体" panose="02000000000000000000" pitchFamily="2" charset="-122"/>
              <a:ea typeface="方正汉真广标简体" panose="02000000000000000000" pitchFamily="2" charset="-122"/>
            </a:endParaRPr>
          </a:p>
          <a:p>
            <a:pPr lvl="1"/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Cheat Mode – AI </a:t>
            </a: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也会响应 </a:t>
            </a: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Cheat Mode</a:t>
            </a: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，任一方开启 </a:t>
            </a: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Cheat </a:t>
            </a: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则该局结果不计入胜率</a:t>
            </a:r>
            <a:endParaRPr lang="en-US" altLang="zh-CN" dirty="0">
              <a:latin typeface="方正汉真广标简体" panose="02000000000000000000" pitchFamily="2" charset="-122"/>
              <a:ea typeface="方正汉真广标简体" panose="02000000000000000000" pitchFamily="2" charset="-122"/>
            </a:endParaRPr>
          </a:p>
          <a:p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以上部分操作，过程中会阻止部分功能的运行以免受到误操作打扰，具体表现为按钮变灰，无法点击</a:t>
            </a:r>
            <a:endParaRPr lang="en-US" altLang="zh-CN" dirty="0">
              <a:latin typeface="方正汉真广标简体" panose="02000000000000000000" pitchFamily="2" charset="-122"/>
              <a:ea typeface="方正汉真广标简体" panose="02000000000000000000" pitchFamily="2" charset="-122"/>
            </a:endParaRPr>
          </a:p>
          <a:p>
            <a:endParaRPr lang="en-US" altLang="zh-CN" dirty="0">
              <a:latin typeface="方正汉真广标简体" panose="02000000000000000000" pitchFamily="2" charset="-122"/>
              <a:ea typeface="方正汉真广标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52314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2D59BE-2EC7-45BA-A02A-D34DD326F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2400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Section 2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Artificial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Players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AI </a:t>
            </a: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棋手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FD3B252-29E5-4602-989A-A960E747F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016" y="706898"/>
            <a:ext cx="4405960" cy="34868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B13EBD6-BA0F-4196-919D-DE66F122E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729" y="3553591"/>
            <a:ext cx="5580952" cy="2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1447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352BD5-B529-43D5-85F7-90406664B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2400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Section 3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Graphics</a:t>
            </a: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br>
              <a:rPr lang="en-US" altLang="zh-CN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</a:br>
            <a:r>
              <a:rPr lang="zh-CN" altLang="en-US" dirty="0">
                <a:latin typeface="方正汉真广标简体" panose="02000000000000000000" pitchFamily="2" charset="-122"/>
                <a:ea typeface="方正汉真广标简体" panose="02000000000000000000" pitchFamily="2" charset="-122"/>
              </a:rPr>
              <a:t>图形</a:t>
            </a:r>
          </a:p>
        </p:txBody>
      </p:sp>
      <p:pic>
        <p:nvPicPr>
          <p:cNvPr id="5" name="图片 4" descr="图片包含 游戏机, 文具, 信封&#10;&#10;描述已自动生成">
            <a:extLst>
              <a:ext uri="{FF2B5EF4-FFF2-40B4-BE49-F238E27FC236}">
                <a16:creationId xmlns:a16="http://schemas.microsoft.com/office/drawing/2014/main" id="{F80FC763-C5F3-4EA7-8DDF-F14649E71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748" y="370142"/>
            <a:ext cx="1813672" cy="1810350"/>
          </a:xfrm>
          <a:prstGeom prst="rect">
            <a:avLst/>
          </a:prstGeom>
        </p:spPr>
      </p:pic>
      <p:pic>
        <p:nvPicPr>
          <p:cNvPr id="7" name="图片 6" descr="桌子上有一些绿色的灯&#10;&#10;低可信度描述已自动生成">
            <a:extLst>
              <a:ext uri="{FF2B5EF4-FFF2-40B4-BE49-F238E27FC236}">
                <a16:creationId xmlns:a16="http://schemas.microsoft.com/office/drawing/2014/main" id="{CBAEE15F-43FB-4A33-833B-07A2B66232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774" y="365738"/>
            <a:ext cx="1813672" cy="1813672"/>
          </a:xfrm>
          <a:prstGeom prst="rect">
            <a:avLst/>
          </a:prstGeom>
        </p:spPr>
      </p:pic>
      <p:pic>
        <p:nvPicPr>
          <p:cNvPr id="9" name="图片 8" descr="地上的游戏&#10;&#10;低可信度描述已自动生成">
            <a:extLst>
              <a:ext uri="{FF2B5EF4-FFF2-40B4-BE49-F238E27FC236}">
                <a16:creationId xmlns:a16="http://schemas.microsoft.com/office/drawing/2014/main" id="{1C1E4B98-3989-45E5-87A0-1599D359190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1" r="8563"/>
          <a:stretch/>
        </p:blipFill>
        <p:spPr>
          <a:xfrm>
            <a:off x="7800800" y="369059"/>
            <a:ext cx="1813673" cy="1810351"/>
          </a:xfrm>
          <a:prstGeom prst="rect">
            <a:avLst/>
          </a:prstGeom>
        </p:spPr>
      </p:pic>
      <p:pic>
        <p:nvPicPr>
          <p:cNvPr id="11" name="图片 10" descr="手机屏幕截图&#10;&#10;低可信度描述已自动生成">
            <a:extLst>
              <a:ext uri="{FF2B5EF4-FFF2-40B4-BE49-F238E27FC236}">
                <a16:creationId xmlns:a16="http://schemas.microsoft.com/office/drawing/2014/main" id="{DEE6AC87-A020-4A41-AFEE-9B92157568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050" y="2431937"/>
            <a:ext cx="1813672" cy="1947867"/>
          </a:xfrm>
          <a:prstGeom prst="rect">
            <a:avLst/>
          </a:prstGeom>
        </p:spPr>
      </p:pic>
      <p:pic>
        <p:nvPicPr>
          <p:cNvPr id="13" name="图片 12" descr="图片包含 图形用户界面&#10;&#10;描述已自动生成">
            <a:extLst>
              <a:ext uri="{FF2B5EF4-FFF2-40B4-BE49-F238E27FC236}">
                <a16:creationId xmlns:a16="http://schemas.microsoft.com/office/drawing/2014/main" id="{0D68AE4F-ABD6-4119-A3F4-3228DE7578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827" y="365738"/>
            <a:ext cx="1732126" cy="1810351"/>
          </a:xfrm>
          <a:prstGeom prst="rect">
            <a:avLst/>
          </a:prstGeom>
        </p:spPr>
      </p:pic>
      <p:pic>
        <p:nvPicPr>
          <p:cNvPr id="15" name="图片 14" descr="房间的摆设布局&#10;&#10;低可信度描述已自动生成">
            <a:extLst>
              <a:ext uri="{FF2B5EF4-FFF2-40B4-BE49-F238E27FC236}">
                <a16:creationId xmlns:a16="http://schemas.microsoft.com/office/drawing/2014/main" id="{1C48C672-A576-4497-9D73-14C0B5914A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649" y="4631249"/>
            <a:ext cx="1850474" cy="1947867"/>
          </a:xfrm>
          <a:prstGeom prst="rect">
            <a:avLst/>
          </a:prstGeom>
        </p:spPr>
      </p:pic>
      <p:pic>
        <p:nvPicPr>
          <p:cNvPr id="19" name="图片 18" descr="图片包含 室内, 桌子, 房间, 电脑&#10;&#10;描述已自动生成">
            <a:extLst>
              <a:ext uri="{FF2B5EF4-FFF2-40B4-BE49-F238E27FC236}">
                <a16:creationId xmlns:a16="http://schemas.microsoft.com/office/drawing/2014/main" id="{40EFE2A1-E154-4FAD-A900-A26CD9DDDC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370" y="2431937"/>
            <a:ext cx="5313675" cy="414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38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框架">
  <a:themeElements>
    <a:clrScheme name="框架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框架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框架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TM03457475[[fn=框架]]</Template>
  <TotalTime>1174</TotalTime>
  <Words>796</Words>
  <Application>Microsoft Office PowerPoint</Application>
  <PresentationFormat>宽屏</PresentationFormat>
  <Paragraphs>118</Paragraphs>
  <Slides>32</Slides>
  <Notes>10</Notes>
  <HiddenSlides>16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7" baseType="lpstr">
      <vt:lpstr>等线</vt:lpstr>
      <vt:lpstr>方正汉真广标简体</vt:lpstr>
      <vt:lpstr>Corbel</vt:lpstr>
      <vt:lpstr>Wingdings 2</vt:lpstr>
      <vt:lpstr>框架</vt:lpstr>
      <vt:lpstr>OthellooO!</vt:lpstr>
      <vt:lpstr>Section 1  Design Mentality  设计思路</vt:lpstr>
      <vt:lpstr>Section 1.1  游戏  Games</vt:lpstr>
      <vt:lpstr>Section 1.2  棋手  Players</vt:lpstr>
      <vt:lpstr>Section 1.3  裁判  Judger</vt:lpstr>
      <vt:lpstr>Section 1.4  存档  Profiles</vt:lpstr>
      <vt:lpstr>Section 1.5  其他  Others</vt:lpstr>
      <vt:lpstr>Section 2  Artificial Players  AI 棋手</vt:lpstr>
      <vt:lpstr>Section 3  Graphics  图形</vt:lpstr>
      <vt:lpstr>Section 3.1  Swing Frames</vt:lpstr>
      <vt:lpstr>Section 3.2  GLFW Window</vt:lpstr>
      <vt:lpstr>Section 3.2  GLFW Window</vt:lpstr>
      <vt:lpstr>Section 3.2  GLFW Window</vt:lpstr>
      <vt:lpstr>Section 3.2  GLFW Window</vt:lpstr>
      <vt:lpstr>Section 3.2  GLFW Window</vt:lpstr>
      <vt:lpstr>Section 4  Display  演示</vt:lpstr>
      <vt:lpstr>Section 1.1.3  Customized Graphical System  自定义 图形界面</vt:lpstr>
      <vt:lpstr>Section 1.2  Player System  棋手系统</vt:lpstr>
      <vt:lpstr>Section 1.2.1  Player Manager  棋手管理器</vt:lpstr>
      <vt:lpstr>Section 1.2.2  Player Selector  棋手选择器</vt:lpstr>
      <vt:lpstr>Section 1.2.3  Customized Player  自定义棋手</vt:lpstr>
      <vt:lpstr>Section 1.2.4  Artificial Players  AI 棋手</vt:lpstr>
      <vt:lpstr>Section 1.3  Profile System  存档系统</vt:lpstr>
      <vt:lpstr>Section 1.3.1  Profile Manager  存档管理器</vt:lpstr>
      <vt:lpstr>Section 1.3.2  Profile Selector  存档选择器</vt:lpstr>
      <vt:lpstr>Section 1.4  Gamelogic System  游戏逻辑</vt:lpstr>
      <vt:lpstr>Section 1.4.1  棋盘逻辑</vt:lpstr>
      <vt:lpstr>Section 1.4.2  悔棋</vt:lpstr>
      <vt:lpstr>Section 1.4.3  回放</vt:lpstr>
      <vt:lpstr>Section 1.4.4  新游戏</vt:lpstr>
      <vt:lpstr>Section 1.4.5  作弊模式</vt:lpstr>
      <vt:lpstr>Section 1.4.6  显示落点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OthellooO!</dc:title>
  <dc:creator>W ZY</dc:creator>
  <cp:lastModifiedBy>W ZY</cp:lastModifiedBy>
  <cp:revision>12</cp:revision>
  <dcterms:created xsi:type="dcterms:W3CDTF">2021-12-20T23:58:24Z</dcterms:created>
  <dcterms:modified xsi:type="dcterms:W3CDTF">2021-12-27T01:32:13Z</dcterms:modified>
</cp:coreProperties>
</file>